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7" r:id="rId2"/>
    <p:sldId id="260" r:id="rId3"/>
    <p:sldId id="259" r:id="rId4"/>
    <p:sldId id="261" r:id="rId5"/>
    <p:sldId id="262" r:id="rId6"/>
    <p:sldId id="263" r:id="rId7"/>
    <p:sldId id="274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5" r:id="rId19"/>
    <p:sldId id="276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F0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374" autoAdjust="0"/>
  </p:normalViewPr>
  <p:slideViewPr>
    <p:cSldViewPr snapToGrid="0">
      <p:cViewPr varScale="1">
        <p:scale>
          <a:sx n="74" d="100"/>
          <a:sy n="74" d="100"/>
        </p:scale>
        <p:origin x="552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BA8112E-BC03-449E-BB88-FF3BBBD7EADC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DF19A87-BB7F-4D32-B0BC-7C699A1945DD}">
      <dgm:prSet phldrT="[Text]" custT="1"/>
      <dgm:spPr>
        <a:solidFill>
          <a:srgbClr val="FF7F0E"/>
        </a:solidFill>
      </dgm:spPr>
      <dgm:t>
        <a:bodyPr/>
        <a:lstStyle/>
        <a:p>
          <a:r>
            <a:rPr lang="en-US" sz="3500" dirty="0" smtClean="0"/>
            <a:t>Cognitive Load</a:t>
          </a:r>
          <a:endParaRPr lang="en-US" sz="3500" dirty="0"/>
        </a:p>
      </dgm:t>
    </dgm:pt>
    <dgm:pt modelId="{F192BABB-419F-4449-B074-7F617281F5C3}" type="parTrans" cxnId="{C7E8D850-8CE4-4DF0-A00D-5686ABB4CCEA}">
      <dgm:prSet/>
      <dgm:spPr/>
      <dgm:t>
        <a:bodyPr/>
        <a:lstStyle/>
        <a:p>
          <a:endParaRPr lang="en-US"/>
        </a:p>
      </dgm:t>
    </dgm:pt>
    <dgm:pt modelId="{18568E05-E20D-47DC-81A0-C27F844E899B}" type="sibTrans" cxnId="{C7E8D850-8CE4-4DF0-A00D-5686ABB4CCEA}">
      <dgm:prSet/>
      <dgm:spPr/>
      <dgm:t>
        <a:bodyPr/>
        <a:lstStyle/>
        <a:p>
          <a:endParaRPr lang="en-US"/>
        </a:p>
      </dgm:t>
    </dgm:pt>
    <dgm:pt modelId="{FFBC5891-138E-49F5-8538-26C355CDBD0A}">
      <dgm:prSet phldrT="[Text]" custT="1"/>
      <dgm:spPr>
        <a:solidFill>
          <a:srgbClr val="FF7F0E"/>
        </a:solidFill>
      </dgm:spPr>
      <dgm:t>
        <a:bodyPr/>
        <a:lstStyle/>
        <a:p>
          <a:r>
            <a:rPr lang="en-US" sz="3500" dirty="0" smtClean="0"/>
            <a:t>Intrinsic</a:t>
          </a:r>
          <a:endParaRPr lang="en-US" sz="3500" dirty="0"/>
        </a:p>
      </dgm:t>
    </dgm:pt>
    <dgm:pt modelId="{109ACD9B-807E-4E43-BA3E-2ABAFA32F4C1}" type="parTrans" cxnId="{E13FB36F-1A0B-4F0A-9BB8-7449481828DB}">
      <dgm:prSet/>
      <dgm:spPr/>
      <dgm:t>
        <a:bodyPr/>
        <a:lstStyle/>
        <a:p>
          <a:endParaRPr lang="en-US"/>
        </a:p>
      </dgm:t>
    </dgm:pt>
    <dgm:pt modelId="{C86D0306-09D5-4A71-B681-C3596E76D8CD}" type="sibTrans" cxnId="{E13FB36F-1A0B-4F0A-9BB8-7449481828DB}">
      <dgm:prSet/>
      <dgm:spPr/>
      <dgm:t>
        <a:bodyPr/>
        <a:lstStyle/>
        <a:p>
          <a:endParaRPr lang="en-US"/>
        </a:p>
      </dgm:t>
    </dgm:pt>
    <dgm:pt modelId="{D235C5FB-149C-4574-9F17-E75B6B240E5E}">
      <dgm:prSet phldrT="[Text]" custT="1"/>
      <dgm:spPr>
        <a:solidFill>
          <a:srgbClr val="FF7F0E"/>
        </a:solidFill>
      </dgm:spPr>
      <dgm:t>
        <a:bodyPr/>
        <a:lstStyle/>
        <a:p>
          <a:r>
            <a:rPr lang="en-US" sz="3500" dirty="0" smtClean="0"/>
            <a:t>Extraneous</a:t>
          </a:r>
          <a:endParaRPr lang="en-US" sz="3500" dirty="0"/>
        </a:p>
      </dgm:t>
    </dgm:pt>
    <dgm:pt modelId="{4D7CFC54-C40C-4896-8303-5D7416ED7500}" type="parTrans" cxnId="{60F1AC79-4208-419B-8C3D-2E95C78CF664}">
      <dgm:prSet/>
      <dgm:spPr/>
      <dgm:t>
        <a:bodyPr/>
        <a:lstStyle/>
        <a:p>
          <a:endParaRPr lang="en-US"/>
        </a:p>
      </dgm:t>
    </dgm:pt>
    <dgm:pt modelId="{ECB2D425-7F5A-49A1-B675-41810E681AA3}" type="sibTrans" cxnId="{60F1AC79-4208-419B-8C3D-2E95C78CF664}">
      <dgm:prSet/>
      <dgm:spPr/>
      <dgm:t>
        <a:bodyPr/>
        <a:lstStyle/>
        <a:p>
          <a:endParaRPr lang="en-US"/>
        </a:p>
      </dgm:t>
    </dgm:pt>
    <dgm:pt modelId="{A56FD463-A52D-4844-844F-0C53EEB7905E}">
      <dgm:prSet phldrT="[Text]" custT="1"/>
      <dgm:spPr>
        <a:solidFill>
          <a:srgbClr val="FF7F0E"/>
        </a:solidFill>
      </dgm:spPr>
      <dgm:t>
        <a:bodyPr/>
        <a:lstStyle/>
        <a:p>
          <a:r>
            <a:rPr lang="en-US" sz="3500" dirty="0" smtClean="0"/>
            <a:t>Germane</a:t>
          </a:r>
          <a:endParaRPr lang="en-US" sz="3500" dirty="0"/>
        </a:p>
      </dgm:t>
    </dgm:pt>
    <dgm:pt modelId="{41C28CF4-641B-46E3-89E4-8396419E49AE}" type="parTrans" cxnId="{8CF690AF-119B-4180-86B6-8721FEA221BD}">
      <dgm:prSet/>
      <dgm:spPr/>
      <dgm:t>
        <a:bodyPr/>
        <a:lstStyle/>
        <a:p>
          <a:endParaRPr lang="en-US"/>
        </a:p>
      </dgm:t>
    </dgm:pt>
    <dgm:pt modelId="{E9553760-734D-4099-AE35-98B2B6495EEF}" type="sibTrans" cxnId="{8CF690AF-119B-4180-86B6-8721FEA221BD}">
      <dgm:prSet/>
      <dgm:spPr/>
      <dgm:t>
        <a:bodyPr/>
        <a:lstStyle/>
        <a:p>
          <a:endParaRPr lang="en-US"/>
        </a:p>
      </dgm:t>
    </dgm:pt>
    <dgm:pt modelId="{D1498091-984F-46C6-BC95-62EAA9A6DE66}" type="pres">
      <dgm:prSet presAssocID="{CBA8112E-BC03-449E-BB88-FF3BBBD7EAD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D551067D-87A6-403E-BE59-FC5DC19C136F}" type="pres">
      <dgm:prSet presAssocID="{6DF19A87-BB7F-4D32-B0BC-7C699A1945DD}" presName="hierRoot1" presStyleCnt="0">
        <dgm:presLayoutVars>
          <dgm:hierBranch val="init"/>
        </dgm:presLayoutVars>
      </dgm:prSet>
      <dgm:spPr/>
    </dgm:pt>
    <dgm:pt modelId="{7234E837-E312-4E44-BFBD-C3B5551F90F3}" type="pres">
      <dgm:prSet presAssocID="{6DF19A87-BB7F-4D32-B0BC-7C699A1945DD}" presName="rootComposite1" presStyleCnt="0"/>
      <dgm:spPr/>
    </dgm:pt>
    <dgm:pt modelId="{B556036E-FBFF-448A-973C-EA8D404FF66D}" type="pres">
      <dgm:prSet presAssocID="{6DF19A87-BB7F-4D32-B0BC-7C699A1945DD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A418DBC-BC81-474B-95CE-373DB817A278}" type="pres">
      <dgm:prSet presAssocID="{6DF19A87-BB7F-4D32-B0BC-7C699A1945DD}" presName="rootConnector1" presStyleLbl="node1" presStyleIdx="0" presStyleCnt="0"/>
      <dgm:spPr/>
    </dgm:pt>
    <dgm:pt modelId="{132E2096-E24D-4EA0-B893-B10191F85C07}" type="pres">
      <dgm:prSet presAssocID="{6DF19A87-BB7F-4D32-B0BC-7C699A1945DD}" presName="hierChild2" presStyleCnt="0"/>
      <dgm:spPr/>
    </dgm:pt>
    <dgm:pt modelId="{034B7385-3E16-4404-9C1E-4D2C0278FCEB}" type="pres">
      <dgm:prSet presAssocID="{109ACD9B-807E-4E43-BA3E-2ABAFA32F4C1}" presName="Name37" presStyleLbl="parChTrans1D2" presStyleIdx="0" presStyleCnt="3"/>
      <dgm:spPr/>
    </dgm:pt>
    <dgm:pt modelId="{EAC96972-A346-441C-971D-E2F41C72E41B}" type="pres">
      <dgm:prSet presAssocID="{FFBC5891-138E-49F5-8538-26C355CDBD0A}" presName="hierRoot2" presStyleCnt="0">
        <dgm:presLayoutVars>
          <dgm:hierBranch val="init"/>
        </dgm:presLayoutVars>
      </dgm:prSet>
      <dgm:spPr/>
    </dgm:pt>
    <dgm:pt modelId="{D76D7515-76A9-4E7A-BC3E-CDB19CD6A8DA}" type="pres">
      <dgm:prSet presAssocID="{FFBC5891-138E-49F5-8538-26C355CDBD0A}" presName="rootComposite" presStyleCnt="0"/>
      <dgm:spPr/>
    </dgm:pt>
    <dgm:pt modelId="{2880FDFA-0493-4096-811C-3F7BD1A572E8}" type="pres">
      <dgm:prSet presAssocID="{FFBC5891-138E-49F5-8538-26C355CDBD0A}" presName="rootText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C5752F2-C6DC-4A88-9096-46E0DA860D49}" type="pres">
      <dgm:prSet presAssocID="{FFBC5891-138E-49F5-8538-26C355CDBD0A}" presName="rootConnector" presStyleLbl="node2" presStyleIdx="0" presStyleCnt="3"/>
      <dgm:spPr/>
    </dgm:pt>
    <dgm:pt modelId="{1665DE8D-7FBB-4B90-A6AA-7DFB8D8F6E4A}" type="pres">
      <dgm:prSet presAssocID="{FFBC5891-138E-49F5-8538-26C355CDBD0A}" presName="hierChild4" presStyleCnt="0"/>
      <dgm:spPr/>
    </dgm:pt>
    <dgm:pt modelId="{AD9DFD6E-89EF-4B74-897D-BF0F75608B39}" type="pres">
      <dgm:prSet presAssocID="{FFBC5891-138E-49F5-8538-26C355CDBD0A}" presName="hierChild5" presStyleCnt="0"/>
      <dgm:spPr/>
    </dgm:pt>
    <dgm:pt modelId="{6104F222-2D4A-4B62-AE34-57D2811FA6CB}" type="pres">
      <dgm:prSet presAssocID="{4D7CFC54-C40C-4896-8303-5D7416ED7500}" presName="Name37" presStyleLbl="parChTrans1D2" presStyleIdx="1" presStyleCnt="3"/>
      <dgm:spPr/>
    </dgm:pt>
    <dgm:pt modelId="{24E14CBF-7683-4524-9A79-C0737E3AC045}" type="pres">
      <dgm:prSet presAssocID="{D235C5FB-149C-4574-9F17-E75B6B240E5E}" presName="hierRoot2" presStyleCnt="0">
        <dgm:presLayoutVars>
          <dgm:hierBranch val="init"/>
        </dgm:presLayoutVars>
      </dgm:prSet>
      <dgm:spPr/>
    </dgm:pt>
    <dgm:pt modelId="{2FC01F2E-23A7-4C34-9D99-5663F29B2103}" type="pres">
      <dgm:prSet presAssocID="{D235C5FB-149C-4574-9F17-E75B6B240E5E}" presName="rootComposite" presStyleCnt="0"/>
      <dgm:spPr/>
    </dgm:pt>
    <dgm:pt modelId="{6B941679-0A2A-4F0D-B4FC-7B8A9618D23B}" type="pres">
      <dgm:prSet presAssocID="{D235C5FB-149C-4574-9F17-E75B6B240E5E}" presName="rootText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AC83DE3-811C-4C77-B14E-DB8732962D00}" type="pres">
      <dgm:prSet presAssocID="{D235C5FB-149C-4574-9F17-E75B6B240E5E}" presName="rootConnector" presStyleLbl="node2" presStyleIdx="1" presStyleCnt="3"/>
      <dgm:spPr/>
    </dgm:pt>
    <dgm:pt modelId="{6EB6ACBB-6135-4177-808F-EBF4DD63DF06}" type="pres">
      <dgm:prSet presAssocID="{D235C5FB-149C-4574-9F17-E75B6B240E5E}" presName="hierChild4" presStyleCnt="0"/>
      <dgm:spPr/>
    </dgm:pt>
    <dgm:pt modelId="{6D0CB9AB-DE96-405E-AC1E-92D3E6267695}" type="pres">
      <dgm:prSet presAssocID="{D235C5FB-149C-4574-9F17-E75B6B240E5E}" presName="hierChild5" presStyleCnt="0"/>
      <dgm:spPr/>
    </dgm:pt>
    <dgm:pt modelId="{B684737E-B0CC-4AF8-AA12-69A4F1ACE4D6}" type="pres">
      <dgm:prSet presAssocID="{41C28CF4-641B-46E3-89E4-8396419E49AE}" presName="Name37" presStyleLbl="parChTrans1D2" presStyleIdx="2" presStyleCnt="3"/>
      <dgm:spPr/>
    </dgm:pt>
    <dgm:pt modelId="{DCD3894F-371C-460A-845F-F769EED3EBF6}" type="pres">
      <dgm:prSet presAssocID="{A56FD463-A52D-4844-844F-0C53EEB7905E}" presName="hierRoot2" presStyleCnt="0">
        <dgm:presLayoutVars>
          <dgm:hierBranch val="init"/>
        </dgm:presLayoutVars>
      </dgm:prSet>
      <dgm:spPr/>
    </dgm:pt>
    <dgm:pt modelId="{04EAE071-A39D-44A5-A92C-D61BB799F06F}" type="pres">
      <dgm:prSet presAssocID="{A56FD463-A52D-4844-844F-0C53EEB7905E}" presName="rootComposite" presStyleCnt="0"/>
      <dgm:spPr/>
    </dgm:pt>
    <dgm:pt modelId="{5670DA77-C38C-40CA-B229-AC0A4723DC96}" type="pres">
      <dgm:prSet presAssocID="{A56FD463-A52D-4844-844F-0C53EEB7905E}" presName="rootText" presStyleLbl="node2" presStyleIdx="2" presStyleCnt="3">
        <dgm:presLayoutVars>
          <dgm:chPref val="3"/>
        </dgm:presLayoutVars>
      </dgm:prSet>
      <dgm:spPr/>
    </dgm:pt>
    <dgm:pt modelId="{E4E5A229-3BEA-4461-A0B4-D6C7984827F7}" type="pres">
      <dgm:prSet presAssocID="{A56FD463-A52D-4844-844F-0C53EEB7905E}" presName="rootConnector" presStyleLbl="node2" presStyleIdx="2" presStyleCnt="3"/>
      <dgm:spPr/>
    </dgm:pt>
    <dgm:pt modelId="{96E00895-9096-4C79-A9F5-6EAADC3A2E94}" type="pres">
      <dgm:prSet presAssocID="{A56FD463-A52D-4844-844F-0C53EEB7905E}" presName="hierChild4" presStyleCnt="0"/>
      <dgm:spPr/>
    </dgm:pt>
    <dgm:pt modelId="{FA1544BC-9F75-4184-AC07-7C8D298EA515}" type="pres">
      <dgm:prSet presAssocID="{A56FD463-A52D-4844-844F-0C53EEB7905E}" presName="hierChild5" presStyleCnt="0"/>
      <dgm:spPr/>
    </dgm:pt>
    <dgm:pt modelId="{BAD95ECB-8ACF-4AE8-AFA3-1F1BA5B8CB58}" type="pres">
      <dgm:prSet presAssocID="{6DF19A87-BB7F-4D32-B0BC-7C699A1945DD}" presName="hierChild3" presStyleCnt="0"/>
      <dgm:spPr/>
    </dgm:pt>
  </dgm:ptLst>
  <dgm:cxnLst>
    <dgm:cxn modelId="{34A4ACAD-0EE0-4CAB-A18C-46570E87555D}" type="presOf" srcId="{D235C5FB-149C-4574-9F17-E75B6B240E5E}" destId="{6B941679-0A2A-4F0D-B4FC-7B8A9618D23B}" srcOrd="0" destOrd="0" presId="urn:microsoft.com/office/officeart/2005/8/layout/orgChart1"/>
    <dgm:cxn modelId="{D5388670-766D-4D27-AFDB-7316EF5AD032}" type="presOf" srcId="{4D7CFC54-C40C-4896-8303-5D7416ED7500}" destId="{6104F222-2D4A-4B62-AE34-57D2811FA6CB}" srcOrd="0" destOrd="0" presId="urn:microsoft.com/office/officeart/2005/8/layout/orgChart1"/>
    <dgm:cxn modelId="{98605024-6A15-4861-A87B-FD08EEEF9AA2}" type="presOf" srcId="{109ACD9B-807E-4E43-BA3E-2ABAFA32F4C1}" destId="{034B7385-3E16-4404-9C1E-4D2C0278FCEB}" srcOrd="0" destOrd="0" presId="urn:microsoft.com/office/officeart/2005/8/layout/orgChart1"/>
    <dgm:cxn modelId="{AEE04EEE-BE11-47FD-83C1-EDB20A5CE323}" type="presOf" srcId="{6DF19A87-BB7F-4D32-B0BC-7C699A1945DD}" destId="{BA418DBC-BC81-474B-95CE-373DB817A278}" srcOrd="1" destOrd="0" presId="urn:microsoft.com/office/officeart/2005/8/layout/orgChart1"/>
    <dgm:cxn modelId="{5B747288-40DF-45E7-8662-0CA071E6B25C}" type="presOf" srcId="{D235C5FB-149C-4574-9F17-E75B6B240E5E}" destId="{5AC83DE3-811C-4C77-B14E-DB8732962D00}" srcOrd="1" destOrd="0" presId="urn:microsoft.com/office/officeart/2005/8/layout/orgChart1"/>
    <dgm:cxn modelId="{B268D757-3238-45DD-B299-6CAD3CA47682}" type="presOf" srcId="{41C28CF4-641B-46E3-89E4-8396419E49AE}" destId="{B684737E-B0CC-4AF8-AA12-69A4F1ACE4D6}" srcOrd="0" destOrd="0" presId="urn:microsoft.com/office/officeart/2005/8/layout/orgChart1"/>
    <dgm:cxn modelId="{C7E8D850-8CE4-4DF0-A00D-5686ABB4CCEA}" srcId="{CBA8112E-BC03-449E-BB88-FF3BBBD7EADC}" destId="{6DF19A87-BB7F-4D32-B0BC-7C699A1945DD}" srcOrd="0" destOrd="0" parTransId="{F192BABB-419F-4449-B074-7F617281F5C3}" sibTransId="{18568E05-E20D-47DC-81A0-C27F844E899B}"/>
    <dgm:cxn modelId="{596CAC41-65CA-4301-B45B-31D008736A3B}" type="presOf" srcId="{6DF19A87-BB7F-4D32-B0BC-7C699A1945DD}" destId="{B556036E-FBFF-448A-973C-EA8D404FF66D}" srcOrd="0" destOrd="0" presId="urn:microsoft.com/office/officeart/2005/8/layout/orgChart1"/>
    <dgm:cxn modelId="{114F8572-2465-4FE5-9BEA-ED7029658996}" type="presOf" srcId="{FFBC5891-138E-49F5-8538-26C355CDBD0A}" destId="{2880FDFA-0493-4096-811C-3F7BD1A572E8}" srcOrd="0" destOrd="0" presId="urn:microsoft.com/office/officeart/2005/8/layout/orgChart1"/>
    <dgm:cxn modelId="{0F7E5941-BA0F-4669-A47E-0666FC5FFB16}" type="presOf" srcId="{FFBC5891-138E-49F5-8538-26C355CDBD0A}" destId="{5C5752F2-C6DC-4A88-9096-46E0DA860D49}" srcOrd="1" destOrd="0" presId="urn:microsoft.com/office/officeart/2005/8/layout/orgChart1"/>
    <dgm:cxn modelId="{8CF690AF-119B-4180-86B6-8721FEA221BD}" srcId="{6DF19A87-BB7F-4D32-B0BC-7C699A1945DD}" destId="{A56FD463-A52D-4844-844F-0C53EEB7905E}" srcOrd="2" destOrd="0" parTransId="{41C28CF4-641B-46E3-89E4-8396419E49AE}" sibTransId="{E9553760-734D-4099-AE35-98B2B6495EEF}"/>
    <dgm:cxn modelId="{E13FB36F-1A0B-4F0A-9BB8-7449481828DB}" srcId="{6DF19A87-BB7F-4D32-B0BC-7C699A1945DD}" destId="{FFBC5891-138E-49F5-8538-26C355CDBD0A}" srcOrd="0" destOrd="0" parTransId="{109ACD9B-807E-4E43-BA3E-2ABAFA32F4C1}" sibTransId="{C86D0306-09D5-4A71-B681-C3596E76D8CD}"/>
    <dgm:cxn modelId="{60F1AC79-4208-419B-8C3D-2E95C78CF664}" srcId="{6DF19A87-BB7F-4D32-B0BC-7C699A1945DD}" destId="{D235C5FB-149C-4574-9F17-E75B6B240E5E}" srcOrd="1" destOrd="0" parTransId="{4D7CFC54-C40C-4896-8303-5D7416ED7500}" sibTransId="{ECB2D425-7F5A-49A1-B675-41810E681AA3}"/>
    <dgm:cxn modelId="{1D18270D-BEA2-4A8F-926E-0077D7978273}" type="presOf" srcId="{A56FD463-A52D-4844-844F-0C53EEB7905E}" destId="{E4E5A229-3BEA-4461-A0B4-D6C7984827F7}" srcOrd="1" destOrd="0" presId="urn:microsoft.com/office/officeart/2005/8/layout/orgChart1"/>
    <dgm:cxn modelId="{043C9AFC-8F56-4FEB-B835-66262F3652CE}" type="presOf" srcId="{A56FD463-A52D-4844-844F-0C53EEB7905E}" destId="{5670DA77-C38C-40CA-B229-AC0A4723DC96}" srcOrd="0" destOrd="0" presId="urn:microsoft.com/office/officeart/2005/8/layout/orgChart1"/>
    <dgm:cxn modelId="{56AC99B6-CA46-4CDE-BF41-0E76ED3719FC}" type="presOf" srcId="{CBA8112E-BC03-449E-BB88-FF3BBBD7EADC}" destId="{D1498091-984F-46C6-BC95-62EAA9A6DE66}" srcOrd="0" destOrd="0" presId="urn:microsoft.com/office/officeart/2005/8/layout/orgChart1"/>
    <dgm:cxn modelId="{C1CD86C0-C4E2-4D59-977B-E8B06C7588D4}" type="presParOf" srcId="{D1498091-984F-46C6-BC95-62EAA9A6DE66}" destId="{D551067D-87A6-403E-BE59-FC5DC19C136F}" srcOrd="0" destOrd="0" presId="urn:microsoft.com/office/officeart/2005/8/layout/orgChart1"/>
    <dgm:cxn modelId="{39471F6D-CAC3-437C-93C1-A895406AA202}" type="presParOf" srcId="{D551067D-87A6-403E-BE59-FC5DC19C136F}" destId="{7234E837-E312-4E44-BFBD-C3B5551F90F3}" srcOrd="0" destOrd="0" presId="urn:microsoft.com/office/officeart/2005/8/layout/orgChart1"/>
    <dgm:cxn modelId="{47397CDD-135D-4607-B749-5A295B47A67B}" type="presParOf" srcId="{7234E837-E312-4E44-BFBD-C3B5551F90F3}" destId="{B556036E-FBFF-448A-973C-EA8D404FF66D}" srcOrd="0" destOrd="0" presId="urn:microsoft.com/office/officeart/2005/8/layout/orgChart1"/>
    <dgm:cxn modelId="{F0EB3A00-808D-4F56-9602-20DD0E4501E7}" type="presParOf" srcId="{7234E837-E312-4E44-BFBD-C3B5551F90F3}" destId="{BA418DBC-BC81-474B-95CE-373DB817A278}" srcOrd="1" destOrd="0" presId="urn:microsoft.com/office/officeart/2005/8/layout/orgChart1"/>
    <dgm:cxn modelId="{3138604D-8AF8-4219-8726-B5978A256C9D}" type="presParOf" srcId="{D551067D-87A6-403E-BE59-FC5DC19C136F}" destId="{132E2096-E24D-4EA0-B893-B10191F85C07}" srcOrd="1" destOrd="0" presId="urn:microsoft.com/office/officeart/2005/8/layout/orgChart1"/>
    <dgm:cxn modelId="{25C25840-2631-4548-B37F-B6B42C150855}" type="presParOf" srcId="{132E2096-E24D-4EA0-B893-B10191F85C07}" destId="{034B7385-3E16-4404-9C1E-4D2C0278FCEB}" srcOrd="0" destOrd="0" presId="urn:microsoft.com/office/officeart/2005/8/layout/orgChart1"/>
    <dgm:cxn modelId="{84D9DC71-0729-464D-897B-35EDDA43E8F0}" type="presParOf" srcId="{132E2096-E24D-4EA0-B893-B10191F85C07}" destId="{EAC96972-A346-441C-971D-E2F41C72E41B}" srcOrd="1" destOrd="0" presId="urn:microsoft.com/office/officeart/2005/8/layout/orgChart1"/>
    <dgm:cxn modelId="{5B6570B8-2CCF-4DC8-86A0-52E696FF7B6F}" type="presParOf" srcId="{EAC96972-A346-441C-971D-E2F41C72E41B}" destId="{D76D7515-76A9-4E7A-BC3E-CDB19CD6A8DA}" srcOrd="0" destOrd="0" presId="urn:microsoft.com/office/officeart/2005/8/layout/orgChart1"/>
    <dgm:cxn modelId="{23853C87-2DC4-48E1-9CEE-0509850933C9}" type="presParOf" srcId="{D76D7515-76A9-4E7A-BC3E-CDB19CD6A8DA}" destId="{2880FDFA-0493-4096-811C-3F7BD1A572E8}" srcOrd="0" destOrd="0" presId="urn:microsoft.com/office/officeart/2005/8/layout/orgChart1"/>
    <dgm:cxn modelId="{DA7E7707-7D12-428F-9206-706984412686}" type="presParOf" srcId="{D76D7515-76A9-4E7A-BC3E-CDB19CD6A8DA}" destId="{5C5752F2-C6DC-4A88-9096-46E0DA860D49}" srcOrd="1" destOrd="0" presId="urn:microsoft.com/office/officeart/2005/8/layout/orgChart1"/>
    <dgm:cxn modelId="{D7FE7092-6704-43A6-9FDD-FB9ECBDE933B}" type="presParOf" srcId="{EAC96972-A346-441C-971D-E2F41C72E41B}" destId="{1665DE8D-7FBB-4B90-A6AA-7DFB8D8F6E4A}" srcOrd="1" destOrd="0" presId="urn:microsoft.com/office/officeart/2005/8/layout/orgChart1"/>
    <dgm:cxn modelId="{71032AC7-CAA4-4FC7-A879-B99726E2B70F}" type="presParOf" srcId="{EAC96972-A346-441C-971D-E2F41C72E41B}" destId="{AD9DFD6E-89EF-4B74-897D-BF0F75608B39}" srcOrd="2" destOrd="0" presId="urn:microsoft.com/office/officeart/2005/8/layout/orgChart1"/>
    <dgm:cxn modelId="{ED6CBFF6-2C6D-496B-BFFB-8E602F0A6375}" type="presParOf" srcId="{132E2096-E24D-4EA0-B893-B10191F85C07}" destId="{6104F222-2D4A-4B62-AE34-57D2811FA6CB}" srcOrd="2" destOrd="0" presId="urn:microsoft.com/office/officeart/2005/8/layout/orgChart1"/>
    <dgm:cxn modelId="{4CFA269C-DA46-4CB3-ACA1-A6B557DFBDD3}" type="presParOf" srcId="{132E2096-E24D-4EA0-B893-B10191F85C07}" destId="{24E14CBF-7683-4524-9A79-C0737E3AC045}" srcOrd="3" destOrd="0" presId="urn:microsoft.com/office/officeart/2005/8/layout/orgChart1"/>
    <dgm:cxn modelId="{8A47E682-96E7-40C1-B6F0-1480E9A8F234}" type="presParOf" srcId="{24E14CBF-7683-4524-9A79-C0737E3AC045}" destId="{2FC01F2E-23A7-4C34-9D99-5663F29B2103}" srcOrd="0" destOrd="0" presId="urn:microsoft.com/office/officeart/2005/8/layout/orgChart1"/>
    <dgm:cxn modelId="{2BAEA49F-E489-4E07-9FFA-0EDB8BEDB198}" type="presParOf" srcId="{2FC01F2E-23A7-4C34-9D99-5663F29B2103}" destId="{6B941679-0A2A-4F0D-B4FC-7B8A9618D23B}" srcOrd="0" destOrd="0" presId="urn:microsoft.com/office/officeart/2005/8/layout/orgChart1"/>
    <dgm:cxn modelId="{A85DEA21-8512-48CD-B80F-41232078EF4B}" type="presParOf" srcId="{2FC01F2E-23A7-4C34-9D99-5663F29B2103}" destId="{5AC83DE3-811C-4C77-B14E-DB8732962D00}" srcOrd="1" destOrd="0" presId="urn:microsoft.com/office/officeart/2005/8/layout/orgChart1"/>
    <dgm:cxn modelId="{F509AA81-0A9F-4B7D-B003-492D742F1BD1}" type="presParOf" srcId="{24E14CBF-7683-4524-9A79-C0737E3AC045}" destId="{6EB6ACBB-6135-4177-808F-EBF4DD63DF06}" srcOrd="1" destOrd="0" presId="urn:microsoft.com/office/officeart/2005/8/layout/orgChart1"/>
    <dgm:cxn modelId="{6E615191-8548-4949-ADA7-82DEDDE90B3D}" type="presParOf" srcId="{24E14CBF-7683-4524-9A79-C0737E3AC045}" destId="{6D0CB9AB-DE96-405E-AC1E-92D3E6267695}" srcOrd="2" destOrd="0" presId="urn:microsoft.com/office/officeart/2005/8/layout/orgChart1"/>
    <dgm:cxn modelId="{E7FD1D8F-2275-4709-9886-489A2EB702A2}" type="presParOf" srcId="{132E2096-E24D-4EA0-B893-B10191F85C07}" destId="{B684737E-B0CC-4AF8-AA12-69A4F1ACE4D6}" srcOrd="4" destOrd="0" presId="urn:microsoft.com/office/officeart/2005/8/layout/orgChart1"/>
    <dgm:cxn modelId="{93C849B4-190C-4F58-BF5B-180ED496CBD7}" type="presParOf" srcId="{132E2096-E24D-4EA0-B893-B10191F85C07}" destId="{DCD3894F-371C-460A-845F-F769EED3EBF6}" srcOrd="5" destOrd="0" presId="urn:microsoft.com/office/officeart/2005/8/layout/orgChart1"/>
    <dgm:cxn modelId="{2DFA4CF7-AD7E-4FC0-99F8-92F29DB83BD6}" type="presParOf" srcId="{DCD3894F-371C-460A-845F-F769EED3EBF6}" destId="{04EAE071-A39D-44A5-A92C-D61BB799F06F}" srcOrd="0" destOrd="0" presId="urn:microsoft.com/office/officeart/2005/8/layout/orgChart1"/>
    <dgm:cxn modelId="{26DAC9B3-7B14-4144-AFFC-B998FE71D238}" type="presParOf" srcId="{04EAE071-A39D-44A5-A92C-D61BB799F06F}" destId="{5670DA77-C38C-40CA-B229-AC0A4723DC96}" srcOrd="0" destOrd="0" presId="urn:microsoft.com/office/officeart/2005/8/layout/orgChart1"/>
    <dgm:cxn modelId="{73923FF8-13A6-4318-A657-C3868ECAEE74}" type="presParOf" srcId="{04EAE071-A39D-44A5-A92C-D61BB799F06F}" destId="{E4E5A229-3BEA-4461-A0B4-D6C7984827F7}" srcOrd="1" destOrd="0" presId="urn:microsoft.com/office/officeart/2005/8/layout/orgChart1"/>
    <dgm:cxn modelId="{DA40B0CA-CFE3-470F-9B17-EE288159BCBB}" type="presParOf" srcId="{DCD3894F-371C-460A-845F-F769EED3EBF6}" destId="{96E00895-9096-4C79-A9F5-6EAADC3A2E94}" srcOrd="1" destOrd="0" presId="urn:microsoft.com/office/officeart/2005/8/layout/orgChart1"/>
    <dgm:cxn modelId="{033D87F2-DED5-4456-A086-5F6CFB34E78D}" type="presParOf" srcId="{DCD3894F-371C-460A-845F-F769EED3EBF6}" destId="{FA1544BC-9F75-4184-AC07-7C8D298EA515}" srcOrd="2" destOrd="0" presId="urn:microsoft.com/office/officeart/2005/8/layout/orgChart1"/>
    <dgm:cxn modelId="{867B7C95-042A-46E8-8CFB-3A8B496C6D09}" type="presParOf" srcId="{D551067D-87A6-403E-BE59-FC5DC19C136F}" destId="{BAD95ECB-8ACF-4AE8-AFA3-1F1BA5B8CB58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84737E-B0CC-4AF8-AA12-69A4F1ACE4D6}">
      <dsp:nvSpPr>
        <dsp:cNvPr id="0" name=""/>
        <dsp:cNvSpPr/>
      </dsp:nvSpPr>
      <dsp:spPr>
        <a:xfrm>
          <a:off x="4064000" y="2459823"/>
          <a:ext cx="2875309" cy="49902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9510"/>
              </a:lnTo>
              <a:lnTo>
                <a:pt x="2875309" y="249510"/>
              </a:lnTo>
              <a:lnTo>
                <a:pt x="2875309" y="49902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104F222-2D4A-4B62-AE34-57D2811FA6CB}">
      <dsp:nvSpPr>
        <dsp:cNvPr id="0" name=""/>
        <dsp:cNvSpPr/>
      </dsp:nvSpPr>
      <dsp:spPr>
        <a:xfrm>
          <a:off x="4018280" y="2459823"/>
          <a:ext cx="91440" cy="49902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9902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34B7385-3E16-4404-9C1E-4D2C0278FCEB}">
      <dsp:nvSpPr>
        <dsp:cNvPr id="0" name=""/>
        <dsp:cNvSpPr/>
      </dsp:nvSpPr>
      <dsp:spPr>
        <a:xfrm>
          <a:off x="1188690" y="2459823"/>
          <a:ext cx="2875309" cy="499020"/>
        </a:xfrm>
        <a:custGeom>
          <a:avLst/>
          <a:gdLst/>
          <a:ahLst/>
          <a:cxnLst/>
          <a:rect l="0" t="0" r="0" b="0"/>
          <a:pathLst>
            <a:path>
              <a:moveTo>
                <a:pt x="2875309" y="0"/>
              </a:moveTo>
              <a:lnTo>
                <a:pt x="2875309" y="249510"/>
              </a:lnTo>
              <a:lnTo>
                <a:pt x="0" y="249510"/>
              </a:lnTo>
              <a:lnTo>
                <a:pt x="0" y="49902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556036E-FBFF-448A-973C-EA8D404FF66D}">
      <dsp:nvSpPr>
        <dsp:cNvPr id="0" name=""/>
        <dsp:cNvSpPr/>
      </dsp:nvSpPr>
      <dsp:spPr>
        <a:xfrm>
          <a:off x="2875855" y="1271678"/>
          <a:ext cx="2376289" cy="1188144"/>
        </a:xfrm>
        <a:prstGeom prst="rect">
          <a:avLst/>
        </a:prstGeom>
        <a:solidFill>
          <a:srgbClr val="FF7F0E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225" tIns="22225" rIns="22225" bIns="22225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500" kern="1200" dirty="0" smtClean="0"/>
            <a:t>Cognitive Load</a:t>
          </a:r>
          <a:endParaRPr lang="en-US" sz="3500" kern="1200" dirty="0"/>
        </a:p>
      </dsp:txBody>
      <dsp:txXfrm>
        <a:off x="2875855" y="1271678"/>
        <a:ext cx="2376289" cy="1188144"/>
      </dsp:txXfrm>
    </dsp:sp>
    <dsp:sp modelId="{2880FDFA-0493-4096-811C-3F7BD1A572E8}">
      <dsp:nvSpPr>
        <dsp:cNvPr id="0" name=""/>
        <dsp:cNvSpPr/>
      </dsp:nvSpPr>
      <dsp:spPr>
        <a:xfrm>
          <a:off x="545" y="2958843"/>
          <a:ext cx="2376289" cy="1188144"/>
        </a:xfrm>
        <a:prstGeom prst="rect">
          <a:avLst/>
        </a:prstGeom>
        <a:solidFill>
          <a:srgbClr val="FF7F0E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225" tIns="22225" rIns="22225" bIns="22225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500" kern="1200" dirty="0" smtClean="0"/>
            <a:t>Intrinsic</a:t>
          </a:r>
          <a:endParaRPr lang="en-US" sz="3500" kern="1200" dirty="0"/>
        </a:p>
      </dsp:txBody>
      <dsp:txXfrm>
        <a:off x="545" y="2958843"/>
        <a:ext cx="2376289" cy="1188144"/>
      </dsp:txXfrm>
    </dsp:sp>
    <dsp:sp modelId="{6B941679-0A2A-4F0D-B4FC-7B8A9618D23B}">
      <dsp:nvSpPr>
        <dsp:cNvPr id="0" name=""/>
        <dsp:cNvSpPr/>
      </dsp:nvSpPr>
      <dsp:spPr>
        <a:xfrm>
          <a:off x="2875855" y="2958843"/>
          <a:ext cx="2376289" cy="1188144"/>
        </a:xfrm>
        <a:prstGeom prst="rect">
          <a:avLst/>
        </a:prstGeom>
        <a:solidFill>
          <a:srgbClr val="FF7F0E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225" tIns="22225" rIns="22225" bIns="22225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500" kern="1200" dirty="0" smtClean="0"/>
            <a:t>Extraneous</a:t>
          </a:r>
          <a:endParaRPr lang="en-US" sz="3500" kern="1200" dirty="0"/>
        </a:p>
      </dsp:txBody>
      <dsp:txXfrm>
        <a:off x="2875855" y="2958843"/>
        <a:ext cx="2376289" cy="1188144"/>
      </dsp:txXfrm>
    </dsp:sp>
    <dsp:sp modelId="{5670DA77-C38C-40CA-B229-AC0A4723DC96}">
      <dsp:nvSpPr>
        <dsp:cNvPr id="0" name=""/>
        <dsp:cNvSpPr/>
      </dsp:nvSpPr>
      <dsp:spPr>
        <a:xfrm>
          <a:off x="5751165" y="2958843"/>
          <a:ext cx="2376289" cy="1188144"/>
        </a:xfrm>
        <a:prstGeom prst="rect">
          <a:avLst/>
        </a:prstGeom>
        <a:solidFill>
          <a:srgbClr val="FF7F0E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225" tIns="22225" rIns="22225" bIns="22225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500" kern="1200" dirty="0" smtClean="0"/>
            <a:t>Germane</a:t>
          </a:r>
          <a:endParaRPr lang="en-US" sz="3500" kern="1200" dirty="0"/>
        </a:p>
      </dsp:txBody>
      <dsp:txXfrm>
        <a:off x="5751165" y="2958843"/>
        <a:ext cx="2376289" cy="118814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CAEEC4-6770-44F4-BD03-E2261BD61EC2}" type="datetimeFigureOut">
              <a:rPr lang="en-IN" smtClean="0"/>
              <a:t>10-02-2019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3A00AB-7EE2-4F77-ACF7-AA05CFCB54C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21320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C430DA-6AB9-4238-BC35-97B24A06BE2C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356819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C6063-3FBF-4FBB-AEB5-E9B282FA4309}" type="datetimeFigureOut">
              <a:rPr lang="en-IN" smtClean="0"/>
              <a:t>10-02-2019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40AF6-A8B9-4F40-90F2-4CC55F4149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458238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C6063-3FBF-4FBB-AEB5-E9B282FA4309}" type="datetimeFigureOut">
              <a:rPr lang="en-IN" smtClean="0"/>
              <a:t>10-02-2019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40AF6-A8B9-4F40-90F2-4CC55F4149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240231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C6063-3FBF-4FBB-AEB5-E9B282FA4309}" type="datetimeFigureOut">
              <a:rPr lang="en-IN" smtClean="0"/>
              <a:t>10-02-2019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40AF6-A8B9-4F40-90F2-4CC55F4149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79038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C6063-3FBF-4FBB-AEB5-E9B282FA4309}" type="datetimeFigureOut">
              <a:rPr lang="en-IN" smtClean="0"/>
              <a:t>10-02-2019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40AF6-A8B9-4F40-90F2-4CC55F4149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745942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C6063-3FBF-4FBB-AEB5-E9B282FA4309}" type="datetimeFigureOut">
              <a:rPr lang="en-IN" smtClean="0"/>
              <a:t>10-02-2019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40AF6-A8B9-4F40-90F2-4CC55F4149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281010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C6063-3FBF-4FBB-AEB5-E9B282FA4309}" type="datetimeFigureOut">
              <a:rPr lang="en-IN" smtClean="0"/>
              <a:t>10-02-2019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40AF6-A8B9-4F40-90F2-4CC55F4149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70100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C6063-3FBF-4FBB-AEB5-E9B282FA4309}" type="datetimeFigureOut">
              <a:rPr lang="en-IN" smtClean="0"/>
              <a:t>10-02-2019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40AF6-A8B9-4F40-90F2-4CC55F4149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996584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C6063-3FBF-4FBB-AEB5-E9B282FA4309}" type="datetimeFigureOut">
              <a:rPr lang="en-IN" smtClean="0"/>
              <a:t>10-02-2019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40AF6-A8B9-4F40-90F2-4CC55F4149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412458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C6063-3FBF-4FBB-AEB5-E9B282FA4309}" type="datetimeFigureOut">
              <a:rPr lang="en-IN" smtClean="0"/>
              <a:t>10-02-2019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40AF6-A8B9-4F40-90F2-4CC55F4149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42221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C6063-3FBF-4FBB-AEB5-E9B282FA4309}" type="datetimeFigureOut">
              <a:rPr lang="en-IN" smtClean="0"/>
              <a:t>10-02-2019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40AF6-A8B9-4F40-90F2-4CC55F4149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565577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C6063-3FBF-4FBB-AEB5-E9B282FA4309}" type="datetimeFigureOut">
              <a:rPr lang="en-IN" smtClean="0"/>
              <a:t>10-02-2019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40AF6-A8B9-4F40-90F2-4CC55F4149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130019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5C6063-3FBF-4FBB-AEB5-E9B282FA4309}" type="datetimeFigureOut">
              <a:rPr lang="en-IN" smtClean="0"/>
              <a:t>10-02-2019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340AF6-A8B9-4F40-90F2-4CC55F4149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093732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802783" y="3271384"/>
            <a:ext cx="9144000" cy="1497019"/>
          </a:xfrm>
        </p:spPr>
        <p:txBody>
          <a:bodyPr/>
          <a:lstStyle/>
          <a:p>
            <a:pPr algn="l"/>
            <a:r>
              <a:rPr lang="en-US" dirty="0" smtClean="0"/>
              <a:t>Lesson </a:t>
            </a:r>
            <a:r>
              <a:rPr lang="en-US" dirty="0" smtClean="0"/>
              <a:t>9</a:t>
            </a:r>
            <a:endParaRPr lang="en-IN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802783" y="4910222"/>
            <a:ext cx="3783072" cy="550270"/>
          </a:xfrm>
        </p:spPr>
        <p:txBody>
          <a:bodyPr/>
          <a:lstStyle/>
          <a:p>
            <a:pPr algn="l"/>
            <a:r>
              <a:rPr 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Visualization 2</a:t>
            </a:r>
            <a:endParaRPr lang="en-IN" b="1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914400" y="4768403"/>
            <a:ext cx="1004552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Subtitle 2"/>
          <p:cNvSpPr txBox="1">
            <a:spLocks/>
          </p:cNvSpPr>
          <p:nvPr/>
        </p:nvSpPr>
        <p:spPr>
          <a:xfrm>
            <a:off x="7259976" y="4910222"/>
            <a:ext cx="3783072" cy="5502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Kush Kulshrestha</a:t>
            </a:r>
            <a:endParaRPr lang="en-IN" b="1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27809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567253" y="114020"/>
            <a:ext cx="10932020" cy="711548"/>
          </a:xfrm>
        </p:spPr>
        <p:txBody>
          <a:bodyPr>
            <a:normAutofit/>
          </a:bodyPr>
          <a:lstStyle/>
          <a:p>
            <a:pPr algn="l"/>
            <a:r>
              <a:rPr lang="en-US" sz="4000" dirty="0" smtClean="0"/>
              <a:t>Cognitive Load and Clutter</a:t>
            </a:r>
            <a:endParaRPr lang="en-IN" sz="4000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665018" y="774182"/>
            <a:ext cx="1083425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665018" y="930669"/>
            <a:ext cx="10834255" cy="20544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500"/>
              </a:spcAft>
            </a:pPr>
            <a:r>
              <a:rPr lang="en-US" b="1" dirty="0" smtClean="0"/>
              <a:t>Extraneous</a:t>
            </a:r>
            <a:r>
              <a:rPr lang="en-US" b="1" dirty="0" smtClean="0"/>
              <a:t> Cognitive Load</a:t>
            </a:r>
          </a:p>
          <a:p>
            <a:pPr marL="285750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 smtClean="0"/>
              <a:t>It relates to how information is presented.</a:t>
            </a:r>
          </a:p>
          <a:p>
            <a:pPr marL="285750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 smtClean="0"/>
              <a:t>It is the amount of extra brain power you need to understand a poorly designed Viz.</a:t>
            </a:r>
          </a:p>
          <a:p>
            <a:pPr marL="285750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 smtClean="0"/>
              <a:t>Poor design requires more effort to identify problems and create a mental image. </a:t>
            </a:r>
          </a:p>
          <a:p>
            <a:pPr marL="285750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 smtClean="0"/>
              <a:t>This is because of how information is presented.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1309" y="3261446"/>
            <a:ext cx="8118764" cy="3361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900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567253" y="114020"/>
            <a:ext cx="10932020" cy="711548"/>
          </a:xfrm>
        </p:spPr>
        <p:txBody>
          <a:bodyPr>
            <a:normAutofit/>
          </a:bodyPr>
          <a:lstStyle/>
          <a:p>
            <a:pPr algn="l"/>
            <a:r>
              <a:rPr lang="en-US" sz="4000" dirty="0" smtClean="0"/>
              <a:t>Cognitive Load and Clutter</a:t>
            </a:r>
            <a:endParaRPr lang="en-IN" sz="4000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665018" y="774182"/>
            <a:ext cx="1083425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665018" y="930669"/>
            <a:ext cx="10834255" cy="10515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000"/>
              </a:spcAft>
            </a:pPr>
            <a:r>
              <a:rPr lang="en-US" b="1" dirty="0" smtClean="0"/>
              <a:t>Germane</a:t>
            </a:r>
            <a:r>
              <a:rPr lang="en-US" b="1" dirty="0" smtClean="0"/>
              <a:t> Cognitive Load</a:t>
            </a:r>
          </a:p>
          <a:p>
            <a:r>
              <a:rPr lang="en-US" dirty="0" smtClean="0"/>
              <a:t>It is a way for the brain to look for the patterns to develop context.</a:t>
            </a:r>
          </a:p>
          <a:p>
            <a:r>
              <a:rPr lang="en-US" dirty="0" smtClean="0"/>
              <a:t>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952" y="1982239"/>
            <a:ext cx="8544385" cy="4809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000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567253" y="114020"/>
            <a:ext cx="10932020" cy="711548"/>
          </a:xfrm>
        </p:spPr>
        <p:txBody>
          <a:bodyPr>
            <a:normAutofit/>
          </a:bodyPr>
          <a:lstStyle/>
          <a:p>
            <a:pPr algn="l"/>
            <a:r>
              <a:rPr lang="en-US" sz="4000" dirty="0" smtClean="0"/>
              <a:t>Cognitive Load and Clutter</a:t>
            </a:r>
            <a:endParaRPr lang="en-IN" sz="4000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665018" y="774182"/>
            <a:ext cx="1083425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665018" y="930669"/>
            <a:ext cx="10834255" cy="11798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000"/>
              </a:spcAft>
            </a:pPr>
            <a:r>
              <a:rPr lang="en-US" b="1" dirty="0" smtClean="0"/>
              <a:t>Clutter </a:t>
            </a:r>
            <a:r>
              <a:rPr lang="en-US" dirty="0" smtClean="0"/>
              <a:t>is all the things you remove while still preserving key ideas.</a:t>
            </a:r>
            <a:endParaRPr lang="en-US" dirty="0" smtClean="0"/>
          </a:p>
          <a:p>
            <a:pPr>
              <a:spcAft>
                <a:spcPts val="1000"/>
              </a:spcAft>
            </a:pPr>
            <a:r>
              <a:rPr lang="en-US" dirty="0" smtClean="0"/>
              <a:t>Reduce clutter to minimize user’s cognitive load</a:t>
            </a:r>
          </a:p>
          <a:p>
            <a:pPr>
              <a:spcAft>
                <a:spcPts val="1000"/>
              </a:spcAft>
            </a:pPr>
            <a:r>
              <a:rPr lang="en-US" dirty="0" smtClean="0"/>
              <a:t>Less clutter = More effective Visualization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8986" y="825568"/>
            <a:ext cx="4480287" cy="5973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029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567253" y="114020"/>
            <a:ext cx="10932020" cy="711548"/>
          </a:xfrm>
        </p:spPr>
        <p:txBody>
          <a:bodyPr>
            <a:normAutofit/>
          </a:bodyPr>
          <a:lstStyle/>
          <a:p>
            <a:pPr algn="l"/>
            <a:r>
              <a:rPr lang="en-US" sz="4000" dirty="0" smtClean="0"/>
              <a:t>Cognitive Load and Clutter</a:t>
            </a:r>
            <a:endParaRPr lang="en-IN" sz="4000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665018" y="774182"/>
            <a:ext cx="1083425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665018" y="930669"/>
            <a:ext cx="108342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25418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567253" y="114020"/>
            <a:ext cx="10932020" cy="711548"/>
          </a:xfrm>
        </p:spPr>
        <p:txBody>
          <a:bodyPr>
            <a:normAutofit/>
          </a:bodyPr>
          <a:lstStyle/>
          <a:p>
            <a:pPr algn="l"/>
            <a:r>
              <a:rPr lang="en-US" sz="4000" dirty="0" smtClean="0"/>
              <a:t>Cognitive Load and Clutter</a:t>
            </a:r>
            <a:endParaRPr lang="en-IN" sz="4000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665018" y="774182"/>
            <a:ext cx="1083425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665019" y="930669"/>
            <a:ext cx="4821382" cy="13285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000"/>
              </a:spcAft>
            </a:pPr>
            <a:r>
              <a:rPr lang="en-US" dirty="0" smtClean="0"/>
              <a:t>Report of USDA’s (US Department of Agriculture) Economic Research Department</a:t>
            </a:r>
          </a:p>
          <a:p>
            <a:pPr>
              <a:spcAft>
                <a:spcPts val="1000"/>
              </a:spcAft>
            </a:pPr>
            <a:r>
              <a:rPr lang="en-US" dirty="0" smtClean="0"/>
              <a:t>This is a regular report put out regularly by renowned statisticians.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6161" y="880988"/>
            <a:ext cx="5873112" cy="5994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876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567253" y="114020"/>
            <a:ext cx="10932020" cy="711548"/>
          </a:xfrm>
        </p:spPr>
        <p:txBody>
          <a:bodyPr>
            <a:normAutofit/>
          </a:bodyPr>
          <a:lstStyle/>
          <a:p>
            <a:pPr algn="l"/>
            <a:r>
              <a:rPr lang="en-US" sz="4000" dirty="0" smtClean="0"/>
              <a:t>Cognitive Load and Clutter</a:t>
            </a:r>
            <a:endParaRPr lang="en-IN" sz="4000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665018" y="774182"/>
            <a:ext cx="1083425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6677891" y="863311"/>
            <a:ext cx="4821382" cy="3077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000"/>
              </a:spcAft>
            </a:pPr>
            <a:r>
              <a:rPr lang="en-US" dirty="0" smtClean="0"/>
              <a:t>Things to be removed:</a:t>
            </a:r>
          </a:p>
          <a:p>
            <a:pPr marL="285750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 smtClean="0"/>
              <a:t>3 D effect</a:t>
            </a:r>
          </a:p>
          <a:p>
            <a:pPr marL="285750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 smtClean="0"/>
              <a:t>Overuse of bright colors. They are drawing attention to no specific place.</a:t>
            </a:r>
          </a:p>
          <a:p>
            <a:pPr marL="285750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 smtClean="0"/>
              <a:t>Yellow ticker as a threshold! </a:t>
            </a:r>
          </a:p>
          <a:p>
            <a:pPr marL="285750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 smtClean="0"/>
              <a:t>No sorting of the data?</a:t>
            </a:r>
          </a:p>
          <a:p>
            <a:pPr marL="285750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 smtClean="0"/>
              <a:t>What is x-axis for? Unhelpful axis</a:t>
            </a:r>
          </a:p>
          <a:p>
            <a:pPr marL="285750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endParaRPr lang="en-US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018" y="863311"/>
            <a:ext cx="5873112" cy="5994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074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567253" y="114020"/>
            <a:ext cx="10932020" cy="711548"/>
          </a:xfrm>
        </p:spPr>
        <p:txBody>
          <a:bodyPr>
            <a:normAutofit/>
          </a:bodyPr>
          <a:lstStyle/>
          <a:p>
            <a:pPr algn="l"/>
            <a:r>
              <a:rPr lang="en-US" sz="4000" dirty="0" smtClean="0"/>
              <a:t>Cognitive Load and Clutter</a:t>
            </a:r>
            <a:endParaRPr lang="en-IN" sz="4000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665018" y="774182"/>
            <a:ext cx="1083425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6381677" y="988832"/>
            <a:ext cx="4821382" cy="15850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000"/>
              </a:spcAft>
            </a:pPr>
            <a:r>
              <a:rPr lang="en-US" dirty="0" smtClean="0"/>
              <a:t>Why not to use 3-D?</a:t>
            </a:r>
          </a:p>
          <a:p>
            <a:pPr marL="285750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 smtClean="0"/>
              <a:t>3-D doesn’t improve a Visualization</a:t>
            </a:r>
          </a:p>
          <a:p>
            <a:pPr marL="285750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 smtClean="0"/>
              <a:t>Skews information (remember Steve </a:t>
            </a:r>
            <a:r>
              <a:rPr lang="en-US" dirty="0"/>
              <a:t>J</a:t>
            </a:r>
            <a:r>
              <a:rPr lang="en-US" dirty="0" smtClean="0"/>
              <a:t>obs?)</a:t>
            </a:r>
          </a:p>
          <a:p>
            <a:pPr marL="285750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 smtClean="0"/>
              <a:t>Adds confusion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201" y="988832"/>
            <a:ext cx="5030870" cy="5566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844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567253" y="114020"/>
            <a:ext cx="10932020" cy="711548"/>
          </a:xfrm>
        </p:spPr>
        <p:txBody>
          <a:bodyPr>
            <a:normAutofit/>
          </a:bodyPr>
          <a:lstStyle/>
          <a:p>
            <a:pPr algn="l"/>
            <a:r>
              <a:rPr lang="en-US" sz="4000" dirty="0" smtClean="0"/>
              <a:t>Cognitive Load and Clutter</a:t>
            </a:r>
            <a:endParaRPr lang="en-IN" sz="4000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665018" y="774182"/>
            <a:ext cx="1083425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7712102" y="966342"/>
            <a:ext cx="3887858" cy="29290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000"/>
              </a:spcAft>
            </a:pPr>
            <a:r>
              <a:rPr lang="en-US" sz="2500" dirty="0" smtClean="0"/>
              <a:t>Some other tips:</a:t>
            </a:r>
          </a:p>
          <a:p>
            <a:pPr marL="285750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 smtClean="0"/>
              <a:t>Use currency sign with the number</a:t>
            </a:r>
          </a:p>
          <a:p>
            <a:pPr marL="285750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 smtClean="0"/>
              <a:t>Always use percent sign when drawing percentages.</a:t>
            </a:r>
          </a:p>
          <a:p>
            <a:pPr marL="285750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 smtClean="0"/>
              <a:t>Commas with number, whenever number is bigger than 9999</a:t>
            </a:r>
          </a:p>
          <a:p>
            <a:pPr marL="285750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 smtClean="0"/>
              <a:t>Use consistent scientific notation if numbers are too big.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17"/>
          <a:stretch/>
        </p:blipFill>
        <p:spPr>
          <a:xfrm>
            <a:off x="656823" y="825568"/>
            <a:ext cx="6965709" cy="571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390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44" b="42082"/>
          <a:stretch/>
        </p:blipFill>
        <p:spPr>
          <a:xfrm>
            <a:off x="4023658" y="942109"/>
            <a:ext cx="3651757" cy="27432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692824" y="3520761"/>
            <a:ext cx="10488672" cy="1497019"/>
          </a:xfrm>
        </p:spPr>
        <p:txBody>
          <a:bodyPr/>
          <a:lstStyle/>
          <a:p>
            <a:r>
              <a:rPr lang="en-US" dirty="0" smtClean="0"/>
              <a:t>Gestalt Principles</a:t>
            </a:r>
            <a:endParaRPr lang="en-IN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914400" y="3715456"/>
            <a:ext cx="1004552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0073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567253" y="114020"/>
            <a:ext cx="10932020" cy="711548"/>
          </a:xfrm>
        </p:spPr>
        <p:txBody>
          <a:bodyPr>
            <a:normAutofit/>
          </a:bodyPr>
          <a:lstStyle/>
          <a:p>
            <a:pPr algn="l"/>
            <a:r>
              <a:rPr lang="en-US" sz="4000" dirty="0" smtClean="0"/>
              <a:t>Cognitive Load and Clutter</a:t>
            </a:r>
            <a:endParaRPr lang="en-IN" sz="4000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665018" y="774182"/>
            <a:ext cx="1083425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665018" y="1320511"/>
            <a:ext cx="482138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000"/>
              </a:spcAft>
            </a:pPr>
            <a:r>
              <a:rPr lang="en-IN" dirty="0" smtClean="0"/>
              <a:t>Gestalt refers to the patterns that you perceive when presented with a few graphical elements.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712266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567253" y="114020"/>
            <a:ext cx="9144000" cy="711548"/>
          </a:xfrm>
        </p:spPr>
        <p:txBody>
          <a:bodyPr>
            <a:normAutofit/>
          </a:bodyPr>
          <a:lstStyle/>
          <a:p>
            <a:pPr algn="l"/>
            <a:r>
              <a:rPr lang="en-US" sz="4000" dirty="0" smtClean="0"/>
              <a:t>Why do we even need </a:t>
            </a:r>
            <a:r>
              <a:rPr lang="en-US" sz="4000" dirty="0" err="1" smtClean="0"/>
              <a:t>Viz</a:t>
            </a:r>
            <a:r>
              <a:rPr lang="en-US" sz="4000" dirty="0" smtClean="0"/>
              <a:t>?</a:t>
            </a:r>
            <a:endParaRPr lang="en-IN" sz="4000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665018" y="774182"/>
            <a:ext cx="1083425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665018" y="894841"/>
            <a:ext cx="108342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There could be datasets that appear to be similar when using typical summary statistics, yet tell different stories when graphed. </a:t>
            </a:r>
          </a:p>
          <a:p>
            <a:r>
              <a:rPr lang="en-IN" dirty="0" smtClean="0"/>
              <a:t>Example, each dataset consists of eleven </a:t>
            </a:r>
            <a:r>
              <a:rPr lang="en-IN" i="1" dirty="0" smtClean="0"/>
              <a:t>(</a:t>
            </a:r>
            <a:r>
              <a:rPr lang="en-IN" i="1" dirty="0" err="1" smtClean="0"/>
              <a:t>x,y</a:t>
            </a:r>
            <a:r>
              <a:rPr lang="en-IN" i="1" dirty="0" smtClean="0"/>
              <a:t>)</a:t>
            </a:r>
            <a:r>
              <a:rPr lang="en-IN" dirty="0" smtClean="0"/>
              <a:t> pairs as follows:</a:t>
            </a:r>
            <a:endParaRPr lang="en-IN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1184" y="1829874"/>
            <a:ext cx="4378415" cy="4913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205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567253" y="114020"/>
            <a:ext cx="9144000" cy="711548"/>
          </a:xfrm>
        </p:spPr>
        <p:txBody>
          <a:bodyPr>
            <a:normAutofit/>
          </a:bodyPr>
          <a:lstStyle/>
          <a:p>
            <a:pPr algn="l"/>
            <a:r>
              <a:rPr lang="en-US" sz="4000" dirty="0" smtClean="0"/>
              <a:t>Why do we even need </a:t>
            </a:r>
            <a:r>
              <a:rPr lang="en-US" sz="4000" dirty="0" err="1" smtClean="0"/>
              <a:t>Viz</a:t>
            </a:r>
            <a:r>
              <a:rPr lang="en-US" sz="4000" dirty="0" smtClean="0"/>
              <a:t>?</a:t>
            </a:r>
            <a:endParaRPr lang="en-IN" sz="4000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665018" y="774182"/>
            <a:ext cx="1083425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665018" y="894841"/>
            <a:ext cx="10834255" cy="2436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000"/>
              </a:spcAft>
            </a:pPr>
            <a:r>
              <a:rPr lang="en-IN" b="1" dirty="0" smtClean="0"/>
              <a:t>Observations: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smtClean="0"/>
              <a:t>The average </a:t>
            </a:r>
            <a:r>
              <a:rPr lang="en-IN" i="1" dirty="0" smtClean="0"/>
              <a:t>x</a:t>
            </a:r>
            <a:r>
              <a:rPr lang="en-IN" dirty="0" smtClean="0"/>
              <a:t> value is 9 for each dataset.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smtClean="0"/>
              <a:t>The average </a:t>
            </a:r>
            <a:r>
              <a:rPr lang="en-IN" i="1" dirty="0" smtClean="0"/>
              <a:t>y</a:t>
            </a:r>
            <a:r>
              <a:rPr lang="en-IN" dirty="0" smtClean="0"/>
              <a:t> value is 7.50 for each dataset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smtClean="0"/>
              <a:t>The variance for </a:t>
            </a:r>
            <a:r>
              <a:rPr lang="en-IN" i="1" dirty="0" smtClean="0"/>
              <a:t>x</a:t>
            </a:r>
            <a:r>
              <a:rPr lang="en-IN" dirty="0" smtClean="0"/>
              <a:t> is 11 and the variance for </a:t>
            </a:r>
            <a:r>
              <a:rPr lang="en-IN" i="1" dirty="0" smtClean="0"/>
              <a:t>y</a:t>
            </a:r>
            <a:r>
              <a:rPr lang="en-IN" dirty="0" smtClean="0"/>
              <a:t> is 4.12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smtClean="0"/>
              <a:t>The correlation between </a:t>
            </a:r>
            <a:r>
              <a:rPr lang="en-IN" i="1" dirty="0" smtClean="0"/>
              <a:t>x</a:t>
            </a:r>
            <a:r>
              <a:rPr lang="en-IN" dirty="0" smtClean="0"/>
              <a:t> and </a:t>
            </a:r>
            <a:r>
              <a:rPr lang="en-IN" i="1" dirty="0" smtClean="0"/>
              <a:t>y</a:t>
            </a:r>
            <a:r>
              <a:rPr lang="en-IN" dirty="0" smtClean="0"/>
              <a:t> is 0.816 for each dataset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IN" dirty="0" smtClean="0"/>
              <a:t>So far these four datasets appear to be pretty similar. But when we plot these four data sets on an x/y coordinate plane, we get the following results: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5803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567253" y="114020"/>
            <a:ext cx="9144000" cy="711548"/>
          </a:xfrm>
        </p:spPr>
        <p:txBody>
          <a:bodyPr>
            <a:normAutofit/>
          </a:bodyPr>
          <a:lstStyle/>
          <a:p>
            <a:pPr algn="l"/>
            <a:r>
              <a:rPr lang="en-US" sz="4000" dirty="0" smtClean="0"/>
              <a:t>Why do we even need </a:t>
            </a:r>
            <a:r>
              <a:rPr lang="en-US" sz="4000" dirty="0" err="1" smtClean="0"/>
              <a:t>Viz</a:t>
            </a:r>
            <a:r>
              <a:rPr lang="en-US" sz="4000" dirty="0" smtClean="0"/>
              <a:t>?</a:t>
            </a:r>
            <a:endParaRPr lang="en-IN" sz="4000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665018" y="774182"/>
            <a:ext cx="1083425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3759" y="1485730"/>
            <a:ext cx="7164532" cy="5361214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91944" y="930669"/>
            <a:ext cx="88261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 smtClean="0"/>
              <a:t>Now we see the real relationships in the datasets start to emerge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96115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567253" y="114020"/>
            <a:ext cx="9144000" cy="711548"/>
          </a:xfrm>
        </p:spPr>
        <p:txBody>
          <a:bodyPr>
            <a:normAutofit/>
          </a:bodyPr>
          <a:lstStyle/>
          <a:p>
            <a:pPr algn="l"/>
            <a:r>
              <a:rPr lang="en-US" sz="4000" dirty="0" smtClean="0"/>
              <a:t>Why do we even need </a:t>
            </a:r>
            <a:r>
              <a:rPr lang="en-US" sz="4000" dirty="0" err="1" smtClean="0"/>
              <a:t>Viz</a:t>
            </a:r>
            <a:r>
              <a:rPr lang="en-US" sz="4000" dirty="0" smtClean="0"/>
              <a:t>?</a:t>
            </a:r>
            <a:endParaRPr lang="en-IN" sz="4000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665018" y="774182"/>
            <a:ext cx="1083425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665018" y="930669"/>
            <a:ext cx="10834255" cy="2672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Aft>
                <a:spcPts val="1000"/>
              </a:spcAft>
              <a:buFontTx/>
              <a:buChar char="-"/>
            </a:pPr>
            <a:r>
              <a:rPr lang="en-IN" dirty="0" smtClean="0"/>
              <a:t>Dataset I consists of a set of points that appear to follow a rough linear relationship with some variance. </a:t>
            </a:r>
          </a:p>
          <a:p>
            <a:pPr marL="285750" indent="-285750">
              <a:spcAft>
                <a:spcPts val="1000"/>
              </a:spcAft>
              <a:buFontTx/>
              <a:buChar char="-"/>
            </a:pPr>
            <a:r>
              <a:rPr lang="en-IN" dirty="0" smtClean="0"/>
              <a:t>Dataset II fits a neat curve but doesn’t follow a linear relationship (maybe it’s quadratic?). </a:t>
            </a:r>
          </a:p>
          <a:p>
            <a:pPr marL="285750" indent="-285750">
              <a:spcAft>
                <a:spcPts val="1000"/>
              </a:spcAft>
              <a:buFontTx/>
              <a:buChar char="-"/>
            </a:pPr>
            <a:r>
              <a:rPr lang="en-IN" dirty="0" smtClean="0"/>
              <a:t>Dataset III looks like a tight linear relationship between </a:t>
            </a:r>
            <a:r>
              <a:rPr lang="en-IN" i="1" dirty="0" smtClean="0"/>
              <a:t>x</a:t>
            </a:r>
            <a:r>
              <a:rPr lang="en-IN" dirty="0" smtClean="0"/>
              <a:t> and </a:t>
            </a:r>
            <a:r>
              <a:rPr lang="en-IN" i="1" dirty="0" smtClean="0"/>
              <a:t>y</a:t>
            </a:r>
            <a:r>
              <a:rPr lang="en-IN" dirty="0" smtClean="0"/>
              <a:t>, except for one large outlier. </a:t>
            </a:r>
          </a:p>
          <a:p>
            <a:pPr marL="285750" indent="-285750">
              <a:spcAft>
                <a:spcPts val="1000"/>
              </a:spcAft>
              <a:buFontTx/>
              <a:buChar char="-"/>
            </a:pPr>
            <a:r>
              <a:rPr lang="en-IN" dirty="0" smtClean="0"/>
              <a:t>Dataset IV looks like </a:t>
            </a:r>
            <a:r>
              <a:rPr lang="en-IN" i="1" dirty="0" smtClean="0"/>
              <a:t>x</a:t>
            </a:r>
            <a:r>
              <a:rPr lang="en-IN" dirty="0" smtClean="0"/>
              <a:t> remains constant, except for one outlier as well.</a:t>
            </a:r>
          </a:p>
          <a:p>
            <a:pPr marL="285750" indent="-285750">
              <a:spcAft>
                <a:spcPts val="1000"/>
              </a:spcAft>
              <a:buFontTx/>
              <a:buChar char="-"/>
            </a:pPr>
            <a:endParaRPr lang="en-US" dirty="0"/>
          </a:p>
          <a:p>
            <a:pPr>
              <a:spcAft>
                <a:spcPts val="1000"/>
              </a:spcAft>
            </a:pPr>
            <a:r>
              <a:rPr lang="en-IN" dirty="0" smtClean="0"/>
              <a:t>Computing summary statistics or staring at the data wouldn’t have told us any of these stories. Instead, it’s important to visualize the data to get a clear picture of what’s going on.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23982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567253" y="114020"/>
            <a:ext cx="10932020" cy="711548"/>
          </a:xfrm>
        </p:spPr>
        <p:txBody>
          <a:bodyPr>
            <a:normAutofit/>
          </a:bodyPr>
          <a:lstStyle/>
          <a:p>
            <a:pPr algn="l"/>
            <a:r>
              <a:rPr lang="en-US" sz="4000" dirty="0" smtClean="0"/>
              <a:t>Why do we even need </a:t>
            </a:r>
            <a:r>
              <a:rPr lang="en-US" sz="4000" dirty="0" err="1" smtClean="0"/>
              <a:t>Viz</a:t>
            </a:r>
            <a:r>
              <a:rPr lang="en-US" sz="4000" dirty="0" smtClean="0"/>
              <a:t>? One more Example</a:t>
            </a:r>
            <a:endParaRPr lang="en-IN" sz="4000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665018" y="774182"/>
            <a:ext cx="1083425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8504" y="897538"/>
            <a:ext cx="7968332" cy="5795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0810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567253" y="114020"/>
            <a:ext cx="10932020" cy="711548"/>
          </a:xfrm>
        </p:spPr>
        <p:txBody>
          <a:bodyPr>
            <a:normAutofit/>
          </a:bodyPr>
          <a:lstStyle/>
          <a:p>
            <a:pPr algn="l"/>
            <a:r>
              <a:rPr lang="en-US" sz="4000" dirty="0" smtClean="0"/>
              <a:t>Representation Matters</a:t>
            </a:r>
            <a:endParaRPr lang="en-IN" sz="4000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665018" y="774182"/>
            <a:ext cx="1083425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9446" y="973281"/>
            <a:ext cx="5715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855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567253" y="114020"/>
            <a:ext cx="10932020" cy="711548"/>
          </a:xfrm>
        </p:spPr>
        <p:txBody>
          <a:bodyPr>
            <a:normAutofit/>
          </a:bodyPr>
          <a:lstStyle/>
          <a:p>
            <a:pPr algn="l"/>
            <a:r>
              <a:rPr lang="en-US" sz="4000" dirty="0" smtClean="0"/>
              <a:t>Cognitive Load and Clutter</a:t>
            </a:r>
            <a:endParaRPr lang="en-IN" sz="4000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665018" y="774182"/>
            <a:ext cx="1083425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665018" y="1263175"/>
            <a:ext cx="10834255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500" dirty="0" smtClean="0">
                <a:solidFill>
                  <a:srgbClr val="FF7F0E"/>
                </a:solidFill>
              </a:rPr>
              <a:t>Cognitive Load</a:t>
            </a:r>
            <a:r>
              <a:rPr lang="en-US" sz="2500" dirty="0" smtClean="0"/>
              <a:t> is the amount of mental effort required to interpret information.</a:t>
            </a:r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656610316"/>
              </p:ext>
            </p:extLst>
          </p:nvPr>
        </p:nvGraphicFramePr>
        <p:xfrm>
          <a:off x="2212109" y="1434345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23448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567253" y="114020"/>
            <a:ext cx="10932020" cy="711548"/>
          </a:xfrm>
        </p:spPr>
        <p:txBody>
          <a:bodyPr>
            <a:normAutofit/>
          </a:bodyPr>
          <a:lstStyle/>
          <a:p>
            <a:pPr algn="l"/>
            <a:r>
              <a:rPr lang="en-US" sz="4000" dirty="0" smtClean="0"/>
              <a:t>Cognitive Load and Clutter</a:t>
            </a:r>
            <a:endParaRPr lang="en-IN" sz="4000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665018" y="774182"/>
            <a:ext cx="1083425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665018" y="930669"/>
            <a:ext cx="10834255" cy="17338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000"/>
              </a:spcAft>
            </a:pPr>
            <a:r>
              <a:rPr lang="en-US" b="1" dirty="0" smtClean="0"/>
              <a:t>Intrinsic Cognitive Load</a:t>
            </a:r>
          </a:p>
          <a:p>
            <a:pPr>
              <a:spcAft>
                <a:spcPts val="1000"/>
              </a:spcAft>
            </a:pPr>
            <a:r>
              <a:rPr lang="en-US" dirty="0" smtClean="0"/>
              <a:t>Amount of memory we need to understand an idea.</a:t>
            </a:r>
            <a:endParaRPr lang="en-US" dirty="0"/>
          </a:p>
          <a:p>
            <a:r>
              <a:rPr lang="en-US" dirty="0" smtClean="0"/>
              <a:t>Adding 2+2 is easier, doing difficult math division is difficult. If we don’t concentrate in the latter, we end up spending more time.</a:t>
            </a:r>
          </a:p>
          <a:p>
            <a:endParaRPr lang="en-US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6734" y="3176763"/>
            <a:ext cx="5282539" cy="193015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6475" y="2887374"/>
            <a:ext cx="3214689" cy="2467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43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1097</TotalTime>
  <Words>618</Words>
  <Application>Microsoft Office PowerPoint</Application>
  <PresentationFormat>Widescreen</PresentationFormat>
  <Paragraphs>76</Paragraphs>
  <Slides>19</Slides>
  <Notes>1</Notes>
  <HiddenSlides>2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Office Theme</vt:lpstr>
      <vt:lpstr>Lesson 9</vt:lpstr>
      <vt:lpstr>Why do we even need Viz?</vt:lpstr>
      <vt:lpstr>Why do we even need Viz?</vt:lpstr>
      <vt:lpstr>Why do we even need Viz?</vt:lpstr>
      <vt:lpstr>Why do we even need Viz?</vt:lpstr>
      <vt:lpstr>Why do we even need Viz? One more Example</vt:lpstr>
      <vt:lpstr>Representation Matters</vt:lpstr>
      <vt:lpstr>Cognitive Load and Clutter</vt:lpstr>
      <vt:lpstr>Cognitive Load and Clutter</vt:lpstr>
      <vt:lpstr>Cognitive Load and Clutter</vt:lpstr>
      <vt:lpstr>Cognitive Load and Clutter</vt:lpstr>
      <vt:lpstr>Cognitive Load and Clutter</vt:lpstr>
      <vt:lpstr>Cognitive Load and Clutter</vt:lpstr>
      <vt:lpstr>Cognitive Load and Clutter</vt:lpstr>
      <vt:lpstr>Cognitive Load and Clutter</vt:lpstr>
      <vt:lpstr>Cognitive Load and Clutter</vt:lpstr>
      <vt:lpstr>Cognitive Load and Clutter</vt:lpstr>
      <vt:lpstr>Gestalt Principles</vt:lpstr>
      <vt:lpstr>Cognitive Load and Clutter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Kush Kulshrestha</dc:creator>
  <cp:lastModifiedBy>Kush Kulshrestha</cp:lastModifiedBy>
  <cp:revision>25</cp:revision>
  <dcterms:created xsi:type="dcterms:W3CDTF">2019-02-09T20:54:18Z</dcterms:created>
  <dcterms:modified xsi:type="dcterms:W3CDTF">2019-02-10T15:11:24Z</dcterms:modified>
</cp:coreProperties>
</file>